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4" r:id="rId4"/>
  </p:sldMasterIdLst>
  <p:handoutMasterIdLst>
    <p:handoutMasterId r:id="rId27"/>
  </p:handoutMasterIdLst>
  <p:sldIdLst>
    <p:sldId id="256" r:id="rId5"/>
    <p:sldId id="257" r:id="rId6"/>
    <p:sldId id="296" r:id="rId7"/>
    <p:sldId id="293" r:id="rId8"/>
    <p:sldId id="291" r:id="rId9"/>
    <p:sldId id="318" r:id="rId10"/>
    <p:sldId id="285" r:id="rId11"/>
    <p:sldId id="288" r:id="rId12"/>
    <p:sldId id="261" r:id="rId13"/>
    <p:sldId id="260" r:id="rId14"/>
    <p:sldId id="320" r:id="rId15"/>
    <p:sldId id="321" r:id="rId16"/>
    <p:sldId id="325" r:id="rId17"/>
    <p:sldId id="322" r:id="rId18"/>
    <p:sldId id="323" r:id="rId19"/>
    <p:sldId id="324" r:id="rId20"/>
    <p:sldId id="326" r:id="rId21"/>
    <p:sldId id="327" r:id="rId22"/>
    <p:sldId id="328" r:id="rId23"/>
    <p:sldId id="329" r:id="rId24"/>
    <p:sldId id="271" r:id="rId25"/>
    <p:sldId id="287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B351C-C820-44DE-88AD-BFF436FE8099}" v="23" dt="2023-02-03T17:56:12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3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98E09C-6814-4F47-A1D8-93C032345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4937C2-C7F5-41C6-B046-166E27A84B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1C0FA97-6AB0-4E40-939B-1D08DD269E4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7D14B-58DA-425F-B1B6-6DDCC6CFC7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A26D-FAE3-48EB-BBCF-4C906E270A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0BF1B4F-9C06-4384-B041-96CA40D0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0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5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8435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78556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755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598089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0415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8535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6073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8008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6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114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11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9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9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869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7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05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050" y="386427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/>
              <a:t>Welcome to </a:t>
            </a:r>
            <a:r>
              <a:rPr lang="en-US" sz="3600" err="1"/>
              <a:t>Narcoossee</a:t>
            </a:r>
            <a:r>
              <a:rPr lang="en-US" sz="3600"/>
              <a:t> Middle School</a:t>
            </a:r>
            <a:br>
              <a:rPr lang="en-US" sz="3600"/>
            </a:br>
            <a:endParaRPr lang="en-US" sz="36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6507" y="1676757"/>
            <a:ext cx="324524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270AE2B-122D-473C-B22F-F3AB8E925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" r="3" b="3"/>
          <a:stretch/>
        </p:blipFill>
        <p:spPr>
          <a:xfrm>
            <a:off x="1883677" y="1171193"/>
            <a:ext cx="7700041" cy="551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0105" y="5824396"/>
            <a:ext cx="5114776" cy="1320800"/>
          </a:xfrm>
        </p:spPr>
        <p:txBody>
          <a:bodyPr>
            <a:normAutofit/>
          </a:bodyPr>
          <a:lstStyle/>
          <a:p>
            <a:endParaRPr lang="en-US" sz="3300" dirty="0"/>
          </a:p>
        </p:txBody>
      </p:sp>
      <p:pic>
        <p:nvPicPr>
          <p:cNvPr id="14" name="Picture 13" descr="Paperback and hardbound books in a white bookshelf">
            <a:extLst>
              <a:ext uri="{FF2B5EF4-FFF2-40B4-BE49-F238E27FC236}">
                <a16:creationId xmlns:a16="http://schemas.microsoft.com/office/drawing/2014/main" id="{2F42097C-FB95-4F1D-AC77-309CBFBE0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1846" r="-5" b="11123"/>
          <a:stretch/>
        </p:blipFill>
        <p:spPr>
          <a:xfrm>
            <a:off x="593649" y="10"/>
            <a:ext cx="3433363" cy="1714490"/>
          </a:xfrm>
          <a:custGeom>
            <a:avLst/>
            <a:gdLst/>
            <a:ahLst/>
            <a:cxnLst/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0" r="-7" b="19146"/>
          <a:stretch/>
        </p:blipFill>
        <p:spPr>
          <a:xfrm>
            <a:off x="338691" y="1714500"/>
            <a:ext cx="3432113" cy="1714500"/>
          </a:xfrm>
          <a:custGeom>
            <a:avLst/>
            <a:gdLst/>
            <a:ahLst/>
            <a:cxnLst/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r="-5" b="12333"/>
          <a:stretch/>
        </p:blipFill>
        <p:spPr>
          <a:xfrm>
            <a:off x="83733" y="3429000"/>
            <a:ext cx="3430976" cy="1714500"/>
          </a:xfrm>
          <a:custGeom>
            <a:avLst/>
            <a:gdLst/>
            <a:ahLst/>
            <a:cxnLst/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16" name="Picture 15" descr="Students doing scientific experiment in classroom">
            <a:extLst>
              <a:ext uri="{FF2B5EF4-FFF2-40B4-BE49-F238E27FC236}">
                <a16:creationId xmlns:a16="http://schemas.microsoft.com/office/drawing/2014/main" id="{146A97D4-826D-4CDE-8B8A-E168D8F6E6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1158" r="1" b="19621"/>
          <a:stretch/>
        </p:blipFill>
        <p:spPr>
          <a:xfrm>
            <a:off x="-10633" y="5127992"/>
            <a:ext cx="3271564" cy="1730008"/>
          </a:xfrm>
          <a:custGeom>
            <a:avLst/>
            <a:gdLst/>
            <a:ahLst/>
            <a:cxnLst/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</p:spPr>
      </p:pic>
      <p:sp>
        <p:nvSpPr>
          <p:cNvPr id="21" name="Isosceles Triangle 30">
            <a:extLst>
              <a:ext uri="{FF2B5EF4-FFF2-40B4-BE49-F238E27FC236}">
                <a16:creationId xmlns:a16="http://schemas.microsoft.com/office/drawing/2014/main" id="{9151A0F5-13D3-4554-835F-A7034869A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22">
            <a:extLst>
              <a:ext uri="{FF2B5EF4-FFF2-40B4-BE49-F238E27FC236}">
                <a16:creationId xmlns:a16="http://schemas.microsoft.com/office/drawing/2014/main" id="{7AD810A1-5C23-43DA-9095-AAFC01CE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712" y="1714500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F4D3F3-0806-458E-B9E1-EC428A80B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7088" y="3421959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E7A95E-82DA-479D-B765-A001BC3BB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950" y="5127992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30">
            <a:extLst>
              <a:ext uri="{FF2B5EF4-FFF2-40B4-BE49-F238E27FC236}">
                <a16:creationId xmlns:a16="http://schemas.microsoft.com/office/drawing/2014/main" id="{CDC9448A-4D53-4CF7-B513-1A1C0B53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306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5707" y="5355230"/>
            <a:ext cx="5114776" cy="4902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endParaRPr lang="en-US" sz="1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3C287-C92D-461D-8538-402E328F5E35}"/>
              </a:ext>
            </a:extLst>
          </p:cNvPr>
          <p:cNvSpPr txBox="1">
            <a:spLocks/>
          </p:cNvSpPr>
          <p:nvPr/>
        </p:nvSpPr>
        <p:spPr>
          <a:xfrm>
            <a:off x="4345020" y="393700"/>
            <a:ext cx="707508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AVID – Full Year</a:t>
            </a:r>
            <a:br>
              <a:rPr lang="en-US" dirty="0"/>
            </a:br>
            <a:r>
              <a:rPr lang="en-US" dirty="0"/>
              <a:t>Advancement Via Individual Determination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04CF4A1-715E-4156-8E96-1200B5050547}"/>
              </a:ext>
            </a:extLst>
          </p:cNvPr>
          <p:cNvSpPr txBox="1">
            <a:spLocks/>
          </p:cNvSpPr>
          <p:nvPr/>
        </p:nvSpPr>
        <p:spPr>
          <a:xfrm>
            <a:off x="3657997" y="2007109"/>
            <a:ext cx="6196976" cy="3985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v"/>
            </a:pPr>
            <a:r>
              <a:rPr lang="en-US" sz="2000"/>
              <a:t>Must complete an application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/>
              <a:t>Learn how to be college ready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/>
              <a:t>Organizational skills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/>
              <a:t>Study skills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/>
              <a:t>Note taking strategies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16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iddle School Band | Music">
            <a:extLst>
              <a:ext uri="{FF2B5EF4-FFF2-40B4-BE49-F238E27FC236}">
                <a16:creationId xmlns:a16="http://schemas.microsoft.com/office/drawing/2014/main" id="{BCC0EBC0-B92E-49E8-B93A-2D864FC9D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r="16903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Band – Full Year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To learn a new instrument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May need to rent or purchase an instrument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Need to practice the instrument at home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Students will preform in Winter and Spring concerts</a:t>
            </a:r>
          </a:p>
        </p:txBody>
      </p:sp>
    </p:spTree>
    <p:extLst>
      <p:ext uri="{BB962C8B-B14F-4D97-AF65-F5344CB8AC3E}">
        <p14:creationId xmlns:p14="http://schemas.microsoft.com/office/powerpoint/2010/main" val="3256150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ulsbo Music Boosters">
            <a:extLst>
              <a:ext uri="{FF2B5EF4-FFF2-40B4-BE49-F238E27FC236}">
                <a16:creationId xmlns:a16="http://schemas.microsoft.com/office/drawing/2014/main" id="{9AB932F6-7CCB-4730-8CB4-924610DF4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r="29674" b="1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/>
              <a:t>Chorus – Full Year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Basic vocal Music Instruction (Sing)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Will perform in winter and spring concerts</a:t>
            </a:r>
          </a:p>
        </p:txBody>
      </p:sp>
      <p:cxnSp>
        <p:nvCxnSpPr>
          <p:cNvPr id="2058" name="Straight Connector 205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7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0503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 Preview of the Middle School Musical – The Uproar">
            <a:extLst>
              <a:ext uri="{FF2B5EF4-FFF2-40B4-BE49-F238E27FC236}">
                <a16:creationId xmlns:a16="http://schemas.microsoft.com/office/drawing/2014/main" id="{2BB68E0C-6C04-4420-A274-285C5BA43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572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Musical Theatre – Full Year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Explores basic acting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Basic vocal performances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Basic dance/movement and staging</a:t>
            </a:r>
          </a:p>
        </p:txBody>
      </p:sp>
    </p:spTree>
    <p:extLst>
      <p:ext uri="{BB962C8B-B14F-4D97-AF65-F5344CB8AC3E}">
        <p14:creationId xmlns:p14="http://schemas.microsoft.com/office/powerpoint/2010/main" val="315003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07" name="Isosceles Triangle 410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 sz="3300">
                <a:solidFill>
                  <a:schemeClr val="bg1"/>
                </a:solidFill>
              </a:rPr>
              <a:t>Orchestra – Full Year</a:t>
            </a:r>
            <a:br>
              <a:rPr lang="en-US" sz="3300">
                <a:solidFill>
                  <a:schemeClr val="bg1"/>
                </a:solidFill>
              </a:rPr>
            </a:b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4B7E99-4FF8-4DE3-A0F4-F8E42460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</a:rPr>
              <a:t>Need to learn a new instrument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</a:rPr>
              <a:t>May need to rent or purchase an instrument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</a:rPr>
              <a:t>Need to practice the instrument at home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</a:rPr>
              <a:t>Students will preform in Winter and Spring concerts</a:t>
            </a:r>
          </a:p>
        </p:txBody>
      </p:sp>
      <p:pic>
        <p:nvPicPr>
          <p:cNvPr id="4098" name="Picture 2" descr="Image result for middle School orchestra">
            <a:extLst>
              <a:ext uri="{FF2B5EF4-FFF2-40B4-BE49-F238E27FC236}">
                <a16:creationId xmlns:a16="http://schemas.microsoft.com/office/drawing/2014/main" id="{8CB6134D-C2F5-49EF-B57E-F1099272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1705114"/>
            <a:ext cx="5143500" cy="343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Isosceles Triangle 410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65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Public Libraries can Bridge the Middle School STEM Gap – STAR ...">
            <a:extLst>
              <a:ext uri="{FF2B5EF4-FFF2-40B4-BE49-F238E27FC236}">
                <a16:creationId xmlns:a16="http://schemas.microsoft.com/office/drawing/2014/main" id="{66C96A4C-9FAC-4F2E-95A1-41BBF7F17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/>
              <a:t>6</a:t>
            </a:r>
            <a:r>
              <a:rPr lang="en-US" sz="2300" baseline="30000"/>
              <a:t>th</a:t>
            </a:r>
            <a:r>
              <a:rPr lang="en-US" sz="2300"/>
              <a:t> Grade STEM – Full Year</a:t>
            </a:r>
            <a:br>
              <a:rPr lang="en-US" sz="2300"/>
            </a:br>
            <a:br>
              <a:rPr lang="en-US" sz="2300"/>
            </a:br>
            <a:endParaRPr lang="en-US" sz="2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Will cover engineering design and science behind technology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Can take Robotics in 7</a:t>
            </a:r>
            <a:r>
              <a:rPr lang="en-US" baseline="30000"/>
              <a:t>th</a:t>
            </a:r>
            <a:r>
              <a:rPr lang="en-US"/>
              <a:t> or 8</a:t>
            </a:r>
            <a:r>
              <a:rPr lang="en-US" baseline="30000"/>
              <a:t>th</a:t>
            </a:r>
            <a:r>
              <a:rPr lang="en-US"/>
              <a:t> grade</a:t>
            </a:r>
          </a:p>
        </p:txBody>
      </p:sp>
      <p:cxnSp>
        <p:nvCxnSpPr>
          <p:cNvPr id="5127" name="Straight Connector 512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4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4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3602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Middle School Theatre Arts | Sun Valley Private School">
            <a:extLst>
              <a:ext uri="{FF2B5EF4-FFF2-40B4-BE49-F238E27FC236}">
                <a16:creationId xmlns:a16="http://schemas.microsoft.com/office/drawing/2014/main" id="{3B8CF6DC-0F60-4571-9B75-68B55EDC4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 b="117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Acting/Drama Half Year</a:t>
            </a:r>
            <a:br>
              <a:rPr lang="en-US" sz="2800"/>
            </a:br>
            <a:br>
              <a:rPr lang="en-US" sz="2800"/>
            </a:b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Explores theatre’s social and cultural influences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Performance in front of peers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Memorizing lines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50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03" name="Isosceles Triangle 820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>
                <a:solidFill>
                  <a:schemeClr val="bg1"/>
                </a:solidFill>
              </a:rPr>
              <a:t>Physical Education Half Year</a:t>
            </a:r>
            <a:br>
              <a:rPr lang="en-US" sz="2500">
                <a:solidFill>
                  <a:schemeClr val="bg1"/>
                </a:solidFill>
              </a:rPr>
            </a:br>
            <a:br>
              <a:rPr lang="en-US" sz="2500">
                <a:solidFill>
                  <a:schemeClr val="bg1"/>
                </a:solidFill>
              </a:rPr>
            </a:br>
            <a:endParaRPr lang="en-US" sz="25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</a:rPr>
              <a:t>Active participation course which demonstrates wide variety of skills.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bg1"/>
                </a:solidFill>
              </a:rPr>
              <a:t>Must purchase uniform and dress out each day.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4" name="Picture 2" descr="Image result for middle School PE">
            <a:extLst>
              <a:ext uri="{FF2B5EF4-FFF2-40B4-BE49-F238E27FC236}">
                <a16:creationId xmlns:a16="http://schemas.microsoft.com/office/drawing/2014/main" id="{61B2F42B-6AD4-4661-9084-CEC91888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1931630"/>
            <a:ext cx="5143500" cy="29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Isosceles Triangle 820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80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484" y="609600"/>
            <a:ext cx="2930518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/>
              <a:t>Visual Art - Half Year</a:t>
            </a:r>
            <a:br>
              <a:rPr lang="en-US" sz="2300"/>
            </a:br>
            <a:br>
              <a:rPr lang="en-US" sz="2300"/>
            </a:br>
            <a:endParaRPr lang="en-US" sz="2300"/>
          </a:p>
        </p:txBody>
      </p:sp>
      <p:pic>
        <p:nvPicPr>
          <p:cNvPr id="6152" name="Picture 8" descr="6th grade Folk Landscape Painting | Art lessons middle school, 6th ...">
            <a:extLst>
              <a:ext uri="{FF2B5EF4-FFF2-40B4-BE49-F238E27FC236}">
                <a16:creationId xmlns:a16="http://schemas.microsoft.com/office/drawing/2014/main" id="{FDC93C2B-000D-4058-B823-A5BE6F019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333" y="1053617"/>
            <a:ext cx="2596281" cy="171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n by Pamela Clements Fine Art on education | Middle school art ...">
            <a:extLst>
              <a:ext uri="{FF2B5EF4-FFF2-40B4-BE49-F238E27FC236}">
                <a16:creationId xmlns:a16="http://schemas.microsoft.com/office/drawing/2014/main" id="{0D7B0B37-8DB5-454C-B595-12A6C50D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2213" y="936784"/>
            <a:ext cx="2596281" cy="19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iddle School Art Project - Watercolor Painting on Book Pages - From ...">
            <a:extLst>
              <a:ext uri="{FF2B5EF4-FFF2-40B4-BE49-F238E27FC236}">
                <a16:creationId xmlns:a16="http://schemas.microsoft.com/office/drawing/2014/main" id="{6D72F791-A1C0-4706-BADE-003802C4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884" y="3437139"/>
            <a:ext cx="1953166" cy="26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484" y="2160589"/>
            <a:ext cx="389219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Basic art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Learn different techniques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Different brushes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Color patterns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Be creative</a:t>
            </a:r>
          </a:p>
          <a:p>
            <a:pPr marL="914400" lvl="2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6148" name="Picture 4" descr="1898 Best Middle School Art Ideas Images On Pinterest Art Lesson Plans ...">
            <a:extLst>
              <a:ext uri="{FF2B5EF4-FFF2-40B4-BE49-F238E27FC236}">
                <a16:creationId xmlns:a16="http://schemas.microsoft.com/office/drawing/2014/main" id="{71050E54-2055-4307-A59F-20B1F9CBA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774" y="3437139"/>
            <a:ext cx="2565158" cy="26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809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olumbia Middle School teacher overseeing growing music program – The ...">
            <a:extLst>
              <a:ext uri="{FF2B5EF4-FFF2-40B4-BE49-F238E27FC236}">
                <a16:creationId xmlns:a16="http://schemas.microsoft.com/office/drawing/2014/main" id="{FAA296B2-D093-465C-A2E1-6BFCAF72A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Understanding Music - Half Year</a:t>
            </a:r>
            <a:br>
              <a:rPr lang="en-US" sz="2800"/>
            </a:br>
            <a:br>
              <a:rPr lang="en-US" sz="2800"/>
            </a:b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Basic Musical knowledge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No instrument required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Learn about music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Writing music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FFFFFF"/>
                </a:solidFill>
              </a:rPr>
              <a:t>Perform in front of peers</a:t>
            </a:r>
          </a:p>
          <a:p>
            <a:pPr marL="914400" lvl="2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87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849" y="55009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solidFill>
                  <a:schemeClr val="accent2">
                    <a:lumMod val="75000"/>
                  </a:schemeClr>
                </a:solidFill>
              </a:rPr>
              <a:t>NCMS Administration</a:t>
            </a:r>
          </a:p>
        </p:txBody>
      </p:sp>
      <p:pic>
        <p:nvPicPr>
          <p:cNvPr id="1030" name="Picture 6" descr="Mabra">
            <a:extLst>
              <a:ext uri="{FF2B5EF4-FFF2-40B4-BE49-F238E27FC236}">
                <a16:creationId xmlns:a16="http://schemas.microsoft.com/office/drawing/2014/main" id="{63C80DCF-B272-4A3B-ADF9-6D9ED50F3A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11" y="1816776"/>
            <a:ext cx="2718606" cy="38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7750" y="5640424"/>
            <a:ext cx="2449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Mr. Weeden</a:t>
            </a:r>
          </a:p>
          <a:p>
            <a:pPr algn="ctr"/>
            <a:r>
              <a:rPr lang="en-US" sz="2400"/>
              <a:t>Principal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03226" y="5666928"/>
            <a:ext cx="277707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Mrs. Mabra</a:t>
            </a:r>
          </a:p>
          <a:p>
            <a:pPr algn="ctr"/>
            <a:r>
              <a:rPr lang="en-US" sz="2400"/>
              <a:t>Assistant Principal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3943" y="5640423"/>
            <a:ext cx="277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Mrs. Schneider</a:t>
            </a:r>
          </a:p>
          <a:p>
            <a:pPr algn="ctr"/>
            <a:r>
              <a:rPr lang="en-US" sz="2400"/>
              <a:t>Assistant Principal</a:t>
            </a:r>
          </a:p>
        </p:txBody>
      </p:sp>
      <p:pic>
        <p:nvPicPr>
          <p:cNvPr id="1028" name="Picture 4" descr="Weeden">
            <a:extLst>
              <a:ext uri="{FF2B5EF4-FFF2-40B4-BE49-F238E27FC236}">
                <a16:creationId xmlns:a16="http://schemas.microsoft.com/office/drawing/2014/main" id="{A5CE7A6E-0285-4587-A456-4FDDF80DF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8" y="1785491"/>
            <a:ext cx="2772712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hnider">
            <a:extLst>
              <a:ext uri="{FF2B5EF4-FFF2-40B4-BE49-F238E27FC236}">
                <a16:creationId xmlns:a16="http://schemas.microsoft.com/office/drawing/2014/main" id="{8D339F52-9D31-4E48-96C5-6353CD7A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67" y="1843697"/>
            <a:ext cx="2645521" cy="370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5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Exploratory Spanish - Half Year</a:t>
            </a:r>
            <a:br>
              <a:rPr lang="en-US" sz="2000"/>
            </a:br>
            <a:br>
              <a:rPr lang="en-US" sz="2000"/>
            </a:br>
            <a:endParaRPr lang="en-US" sz="2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lvl="2">
              <a:buFont typeface="Wingdings" panose="05000000000000000000" pitchFamily="2" charset="2"/>
              <a:buChar char="v"/>
            </a:pPr>
            <a:r>
              <a:rPr lang="en-US"/>
              <a:t>Basic Spanish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/>
              <a:t>Not High School credit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/>
          </a:p>
        </p:txBody>
      </p:sp>
      <p:pic>
        <p:nvPicPr>
          <p:cNvPr id="10242" name="Picture 2" descr="Exploratory Spanish for Middle School Book, Spanish: Teacher's Discovery">
            <a:extLst>
              <a:ext uri="{FF2B5EF4-FFF2-40B4-BE49-F238E27FC236}">
                <a16:creationId xmlns:a16="http://schemas.microsoft.com/office/drawing/2014/main" id="{EF760148-37F4-4157-8BA7-D05A85D44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 r="-1" b="-1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5" name="Isosceles Triangle 1024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996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1184834" cy="1320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NCMS Website--osceolaschools.net/</a:t>
            </a:r>
            <a:r>
              <a:rPr lang="en-US" b="1" err="1">
                <a:solidFill>
                  <a:schemeClr val="tx1"/>
                </a:solidFill>
              </a:rPr>
              <a:t>ncms</a:t>
            </a:r>
            <a:br>
              <a:rPr lang="en-US" sz="2400"/>
            </a:br>
            <a:endParaRPr lang="en-US" sz="24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31EA3-BCAA-4D23-8AC6-EDCF94114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A2FED-8295-4723-8705-393E84A8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030"/>
            <a:ext cx="12192000" cy="488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>
                <a:ea typeface="+mj-lt"/>
                <a:cs typeface="+mj-lt"/>
              </a:rPr>
              <a:t>osceolaschools</a:t>
            </a:r>
            <a:r>
              <a:rPr lang="en-US" sz="3400" kern="1200">
                <a:ea typeface="+mj-lt"/>
                <a:cs typeface="+mj-lt"/>
              </a:rPr>
              <a:t>.</a:t>
            </a:r>
            <a:r>
              <a:rPr lang="en-US" sz="3400">
                <a:ea typeface="+mj-lt"/>
                <a:cs typeface="+mj-lt"/>
              </a:rPr>
              <a:t>net/</a:t>
            </a:r>
            <a:r>
              <a:rPr lang="en-US" sz="3400" err="1">
                <a:ea typeface="+mj-lt"/>
                <a:cs typeface="+mj-lt"/>
              </a:rPr>
              <a:t>ncms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901D1F3-6BEA-49D0-8B40-747C56BF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234" y="934222"/>
            <a:ext cx="4713500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14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DDF64-24DD-4B96-85FF-9E2AAC25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6987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>
                <a:solidFill>
                  <a:schemeClr val="bg1"/>
                </a:solidFill>
              </a:rPr>
              <a:t>PBIS – BEARS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C715-8CF2-4454-B7DF-12CC7F892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97" y="1497859"/>
            <a:ext cx="4203045" cy="3440110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We are proud to be a PBIS School!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Positive Behavior Interventions and Supports</a:t>
            </a:r>
          </a:p>
          <a:p>
            <a:r>
              <a:rPr lang="en-US">
                <a:solidFill>
                  <a:schemeClr val="bg1"/>
                </a:solidFill>
              </a:rPr>
              <a:t>NCMS Bears know, understand, and live the following expectations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>
                <a:solidFill>
                  <a:schemeClr val="bg1"/>
                </a:solidFill>
              </a:rPr>
              <a:t>B – Be Responsible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>
                <a:solidFill>
                  <a:schemeClr val="bg1"/>
                </a:solidFill>
              </a:rPr>
              <a:t>E – Encourage Others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>
                <a:solidFill>
                  <a:schemeClr val="bg1"/>
                </a:solidFill>
              </a:rPr>
              <a:t>A – Act Safely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>
                <a:solidFill>
                  <a:schemeClr val="bg1"/>
                </a:solidFill>
              </a:rPr>
              <a:t>R – Respect All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>
                <a:solidFill>
                  <a:schemeClr val="bg1"/>
                </a:solidFill>
              </a:rPr>
              <a:t>S – Strive for Success</a:t>
            </a:r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542D53E8-848A-4D63-82C2-D6DE24E88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925"/>
          <a:stretch/>
        </p:blipFill>
        <p:spPr>
          <a:xfrm>
            <a:off x="6096001" y="1812499"/>
            <a:ext cx="5143500" cy="3220486"/>
          </a:xfrm>
          <a:prstGeom prst="rect">
            <a:avLst/>
          </a:prstGeom>
        </p:spPr>
      </p:pic>
      <p:sp>
        <p:nvSpPr>
          <p:cNvPr id="22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2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D57A9-14C4-1F88-12EF-C1B61F3D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3" y="609600"/>
            <a:ext cx="5217538" cy="1320800"/>
          </a:xfrm>
        </p:spPr>
        <p:txBody>
          <a:bodyPr>
            <a:normAutofit/>
          </a:bodyPr>
          <a:lstStyle/>
          <a:p>
            <a:r>
              <a:rPr lang="en-US"/>
              <a:t>We are </a:t>
            </a:r>
            <a:r>
              <a:rPr lang="en-US" err="1"/>
              <a:t>Narcoossee</a:t>
            </a:r>
            <a:r>
              <a:rPr lang="en-US"/>
              <a:t>!</a:t>
            </a: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8E68B7CE-0521-46C3-A05F-F24BF809C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6307"/>
          <a:stretch/>
        </p:blipFill>
        <p:spPr>
          <a:xfrm>
            <a:off x="677333" y="609600"/>
            <a:ext cx="3145536" cy="1657807"/>
          </a:xfrm>
          <a:prstGeom prst="rect">
            <a:avLst/>
          </a:prstGeom>
        </p:spPr>
      </p:pic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47037EC2-E7BE-462D-8EA7-37A9F4985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group of people on a stage&#10;&#10;Description automatically generated">
            <a:extLst>
              <a:ext uri="{FF2B5EF4-FFF2-40B4-BE49-F238E27FC236}">
                <a16:creationId xmlns:a16="http://schemas.microsoft.com/office/drawing/2014/main" id="{EB92A7C2-6464-4AFA-BF56-548F671FB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5" r="2" b="2011"/>
          <a:stretch/>
        </p:blipFill>
        <p:spPr>
          <a:xfrm>
            <a:off x="677333" y="2496008"/>
            <a:ext cx="3145536" cy="16578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56AC8-BF69-A49D-645E-F1F1EA258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Great Place to Grow and Learn</a:t>
            </a:r>
          </a:p>
          <a:p>
            <a:r>
              <a:rPr lang="en-US" sz="2400"/>
              <a:t>Academics + Arts + Athletics = Successful and Well-Rounded Black Bear</a:t>
            </a:r>
          </a:p>
          <a:p>
            <a:r>
              <a:rPr lang="en-US" sz="2400"/>
              <a:t>AVID National Demonstration School</a:t>
            </a:r>
          </a:p>
          <a:p>
            <a:endParaRPr lang="en-US"/>
          </a:p>
        </p:txBody>
      </p:sp>
      <p:pic>
        <p:nvPicPr>
          <p:cNvPr id="11" name="Picture 10" descr="A group of people posing for a photo on a football field&#10;&#10;Description automatically generated with medium confidence">
            <a:extLst>
              <a:ext uri="{FF2B5EF4-FFF2-40B4-BE49-F238E27FC236}">
                <a16:creationId xmlns:a16="http://schemas.microsoft.com/office/drawing/2014/main" id="{050ED2E9-0123-46F0-B3F9-79D5AA765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774" r="2" b="5585"/>
          <a:stretch/>
        </p:blipFill>
        <p:spPr>
          <a:xfrm>
            <a:off x="677333" y="4383555"/>
            <a:ext cx="3145536" cy="165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91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EF57-1E15-4131-97D6-BF92475D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Curricular Activities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41C43-B4C6-4BD8-9825-9274BA55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498374"/>
            <a:ext cx="4185623" cy="576262"/>
          </a:xfrm>
        </p:spPr>
        <p:txBody>
          <a:bodyPr>
            <a:normAutofit/>
          </a:bodyPr>
          <a:lstStyle/>
          <a:p>
            <a:pPr algn="ctr"/>
            <a:r>
              <a:rPr lang="en-US" sz="2800" b="1"/>
              <a:t>Competitive Sports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D11AB-3F66-450F-A31F-805138A5E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2074636"/>
            <a:ext cx="4185623" cy="429966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400"/>
              <a:t>Basketball</a:t>
            </a:r>
          </a:p>
          <a:p>
            <a:pPr lvl="1"/>
            <a:r>
              <a:rPr lang="en-US" sz="2400"/>
              <a:t>Cheerleading</a:t>
            </a:r>
          </a:p>
          <a:p>
            <a:pPr lvl="1"/>
            <a:r>
              <a:rPr lang="en-US" sz="2400"/>
              <a:t>Cross-Country</a:t>
            </a:r>
          </a:p>
          <a:p>
            <a:pPr lvl="1"/>
            <a:r>
              <a:rPr lang="en-US" sz="2400"/>
              <a:t>Flag Football</a:t>
            </a:r>
          </a:p>
          <a:p>
            <a:pPr lvl="1"/>
            <a:r>
              <a:rPr lang="en-US" sz="2400"/>
              <a:t>Golf</a:t>
            </a:r>
          </a:p>
          <a:p>
            <a:pPr lvl="1"/>
            <a:r>
              <a:rPr lang="en-US" sz="2400"/>
              <a:t>Soccer</a:t>
            </a:r>
          </a:p>
          <a:p>
            <a:pPr lvl="1"/>
            <a:r>
              <a:rPr lang="en-US" sz="2400"/>
              <a:t>Softball</a:t>
            </a:r>
          </a:p>
          <a:p>
            <a:pPr lvl="1"/>
            <a:r>
              <a:rPr lang="en-US" sz="2400"/>
              <a:t>Track and Field</a:t>
            </a:r>
          </a:p>
          <a:p>
            <a:pPr lvl="1"/>
            <a:r>
              <a:rPr lang="en-US" sz="2400"/>
              <a:t>Volleyball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5BFB8-BBE5-4FC3-B4F9-8092BE1EA9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9972" y="1498374"/>
            <a:ext cx="4185618" cy="576262"/>
          </a:xfrm>
        </p:spPr>
        <p:txBody>
          <a:bodyPr>
            <a:normAutofit/>
          </a:bodyPr>
          <a:lstStyle/>
          <a:p>
            <a:pPr algn="ctr"/>
            <a:r>
              <a:rPr lang="en-US" sz="2800" b="1"/>
              <a:t>Clubs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B1E3C-7237-49D8-A87E-0E894774C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9973" y="2074636"/>
            <a:ext cx="4185617" cy="3304117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200"/>
              <a:t>Battle of the Books</a:t>
            </a:r>
          </a:p>
          <a:p>
            <a:pPr lvl="1"/>
            <a:r>
              <a:rPr lang="en-US" sz="2200"/>
              <a:t>Fellowship of Christian Athletes</a:t>
            </a:r>
          </a:p>
          <a:p>
            <a:pPr lvl="1"/>
            <a:r>
              <a:rPr lang="en-US" sz="2200"/>
              <a:t>Odyssey of the Mind</a:t>
            </a:r>
          </a:p>
          <a:p>
            <a:pPr lvl="1"/>
            <a:r>
              <a:rPr lang="en-US" sz="2200"/>
              <a:t>Robotics</a:t>
            </a:r>
          </a:p>
          <a:p>
            <a:pPr lvl="1"/>
            <a:r>
              <a:rPr lang="en-US" sz="2200"/>
              <a:t>Science Olympiad</a:t>
            </a:r>
          </a:p>
          <a:p>
            <a:endParaRPr lang="en-US"/>
          </a:p>
        </p:txBody>
      </p:sp>
      <p:pic>
        <p:nvPicPr>
          <p:cNvPr id="8" name="Picture 7" descr="A picture containing tree, grass, outdoor, field&#10;&#10;Description automatically generated">
            <a:extLst>
              <a:ext uri="{FF2B5EF4-FFF2-40B4-BE49-F238E27FC236}">
                <a16:creationId xmlns:a16="http://schemas.microsoft.com/office/drawing/2014/main" id="{6A68A5BE-D847-4E2D-A02D-C0410662E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770" y="355668"/>
            <a:ext cx="1344899" cy="1828663"/>
          </a:xfrm>
          <a:prstGeom prst="rect">
            <a:avLst/>
          </a:prstGeom>
        </p:spPr>
      </p:pic>
      <p:pic>
        <p:nvPicPr>
          <p:cNvPr id="10" name="Picture 9" descr="A picture containing person, posing, group, standing&#10;&#10;Description automatically generated">
            <a:extLst>
              <a:ext uri="{FF2B5EF4-FFF2-40B4-BE49-F238E27FC236}">
                <a16:creationId xmlns:a16="http://schemas.microsoft.com/office/drawing/2014/main" id="{9F2DD69E-78A6-4DD3-823C-7B389D4A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770" y="2354840"/>
            <a:ext cx="1727682" cy="1295762"/>
          </a:xfrm>
          <a:prstGeom prst="rect">
            <a:avLst/>
          </a:prstGeom>
        </p:spPr>
      </p:pic>
      <p:pic>
        <p:nvPicPr>
          <p:cNvPr id="12" name="Picture 11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895BB2F9-699E-4B70-B4B0-A5BF016C3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708" y="4017773"/>
            <a:ext cx="1237021" cy="26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">
            <a:extLst>
              <a:ext uri="{FF2B5EF4-FFF2-40B4-BE49-F238E27FC236}">
                <a16:creationId xmlns:a16="http://schemas.microsoft.com/office/drawing/2014/main" id="{165B920B-66DB-46A5-8562-AB139D8A3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r="6392" b="-1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8F971-F1C1-4DB9-8645-C1A57AED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pc="-100"/>
              <a:t>Dress Code</a:t>
            </a:r>
            <a:br>
              <a:rPr lang="en-US" spc="-100"/>
            </a:br>
            <a:endParaRPr lang="en-US" spc="-1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75E4F-8CF0-4C72-99E7-7C4B52A1846F}"/>
              </a:ext>
            </a:extLst>
          </p:cNvPr>
          <p:cNvSpPr txBox="1"/>
          <p:nvPr/>
        </p:nvSpPr>
        <p:spPr>
          <a:xfrm>
            <a:off x="677334" y="1554198"/>
            <a:ext cx="3851122" cy="4904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NCMS follows and adheres to the expectations in the School District of Osceola County’s Code of Student Conduct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Polo Colors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Hunter Green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Black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Light Pink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White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Navy Blue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Bottoms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Dark Blue, Black, Khaki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Denim (Jeans), Twill, Corduroy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Shoes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Athletic shoes only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Closed Toe/Heel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Outerwear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Button-up or zippered</a:t>
            </a:r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869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/>
              <a:t>Your Personal School Schedule</a:t>
            </a:r>
          </a:p>
        </p:txBody>
      </p:sp>
      <p:sp>
        <p:nvSpPr>
          <p:cNvPr id="32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1617044"/>
            <a:ext cx="8470898" cy="45527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r>
              <a:rPr lang="en-US" sz="3200" dirty="0"/>
              <a:t>Core classes which include Language Arts, Math, Reading, Science, and Social Studies are scheduled first and are based on assessment scores and teacher recommendations.</a:t>
            </a:r>
          </a:p>
          <a:p>
            <a:pPr lvl="1"/>
            <a:r>
              <a:rPr lang="en-US" sz="3200" dirty="0"/>
              <a:t>Electives are scheduled for students </a:t>
            </a:r>
            <a:r>
              <a:rPr lang="en-US" sz="3200" u="sng" dirty="0"/>
              <a:t>after</a:t>
            </a:r>
            <a:r>
              <a:rPr lang="en-US" sz="3200" dirty="0"/>
              <a:t> core classes have been placed into the schedule. </a:t>
            </a:r>
            <a:r>
              <a:rPr lang="en-US" sz="3200" u="sng" dirty="0"/>
              <a:t>Student elective choices are a </a:t>
            </a:r>
            <a:r>
              <a:rPr lang="en-US" sz="3200" u="sng" dirty="0">
                <a:solidFill>
                  <a:srgbClr val="FFFF00"/>
                </a:solidFill>
              </a:rPr>
              <a:t>request and are not guaranteed.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475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en-US"/>
              <a:t>An Example of a Finalized Schedule</a:t>
            </a:r>
          </a:p>
        </p:txBody>
      </p:sp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462665EA-AABF-4427-A720-538234E6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" y="4036978"/>
            <a:ext cx="457200" cy="2811294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4" descr="Toy plastic numbers">
            <a:extLst>
              <a:ext uri="{FF2B5EF4-FFF2-40B4-BE49-F238E27FC236}">
                <a16:creationId xmlns:a16="http://schemas.microsoft.com/office/drawing/2014/main" id="{F38C6BCC-D9A6-0AB3-3226-B5E7A2B97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85" r="36442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lvl="1" indent="0">
              <a:buNone/>
            </a:pPr>
            <a:r>
              <a:rPr lang="en-US" sz="2400"/>
              <a:t>1</a:t>
            </a:r>
            <a:r>
              <a:rPr lang="en-US" sz="2400" baseline="30000"/>
              <a:t>st  Reading (Research, Intensive Reading or AVID)</a:t>
            </a:r>
            <a:endParaRPr lang="en-US" sz="2400"/>
          </a:p>
          <a:p>
            <a:pPr marL="457200" lvl="1" indent="0">
              <a:buNone/>
            </a:pPr>
            <a:r>
              <a:rPr lang="en-US" sz="2400"/>
              <a:t>2</a:t>
            </a:r>
            <a:r>
              <a:rPr lang="en-US" sz="2400" baseline="30000"/>
              <a:t>nd Language Arts (Lang Arts 1, Adv)</a:t>
            </a:r>
            <a:endParaRPr lang="en-US" sz="2400"/>
          </a:p>
          <a:p>
            <a:pPr marL="457200" lvl="1" indent="0">
              <a:buNone/>
            </a:pPr>
            <a:r>
              <a:rPr lang="en-US" sz="2400"/>
              <a:t>3</a:t>
            </a:r>
            <a:r>
              <a:rPr lang="en-US" sz="2400" baseline="30000"/>
              <a:t>rd Elective 1</a:t>
            </a:r>
            <a:endParaRPr lang="en-US" sz="2400"/>
          </a:p>
          <a:p>
            <a:pPr marL="457200" lvl="1" indent="0">
              <a:buNone/>
            </a:pPr>
            <a:r>
              <a:rPr lang="en-US" sz="2400"/>
              <a:t>4</a:t>
            </a:r>
            <a:r>
              <a:rPr lang="en-US" sz="2400" baseline="30000"/>
              <a:t>th Math (Math, Adv)</a:t>
            </a:r>
            <a:endParaRPr lang="en-US" sz="2400"/>
          </a:p>
          <a:p>
            <a:pPr marL="457200" lvl="1" indent="0">
              <a:buNone/>
            </a:pPr>
            <a:r>
              <a:rPr lang="en-US" sz="2400"/>
              <a:t>5</a:t>
            </a:r>
            <a:r>
              <a:rPr lang="en-US" sz="2400" baseline="30000"/>
              <a:t>th Lunch</a:t>
            </a:r>
            <a:endParaRPr lang="en-US" sz="2400"/>
          </a:p>
          <a:p>
            <a:pPr marL="457200" lvl="1" indent="0">
              <a:buNone/>
            </a:pPr>
            <a:r>
              <a:rPr lang="en-US" sz="2400"/>
              <a:t>6</a:t>
            </a:r>
            <a:r>
              <a:rPr lang="en-US" sz="2400" baseline="30000"/>
              <a:t>th Science (Earth Sci, Adv)</a:t>
            </a:r>
            <a:endParaRPr lang="en-US" sz="2400"/>
          </a:p>
          <a:p>
            <a:pPr marL="457200" lvl="1" indent="0">
              <a:buNone/>
            </a:pPr>
            <a:r>
              <a:rPr lang="en-US" sz="2400"/>
              <a:t>7</a:t>
            </a:r>
            <a:r>
              <a:rPr lang="en-US" sz="2400" baseline="30000"/>
              <a:t>th Elective 2</a:t>
            </a:r>
            <a:endParaRPr lang="en-US" sz="2400"/>
          </a:p>
          <a:p>
            <a:pPr marL="457200" lvl="1" indent="0">
              <a:buNone/>
            </a:pPr>
            <a:r>
              <a:rPr lang="en-US" sz="2400"/>
              <a:t>8</a:t>
            </a:r>
            <a:r>
              <a:rPr lang="en-US" sz="2400" baseline="30000"/>
              <a:t>th Social Studies (World History, Adv or US History, Adv)</a:t>
            </a:r>
            <a:endParaRPr lang="en-US" sz="2400"/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67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10" y="609600"/>
            <a:ext cx="4419825" cy="805314"/>
          </a:xfrm>
        </p:spPr>
        <p:txBody>
          <a:bodyPr>
            <a:normAutofit/>
          </a:bodyPr>
          <a:lstStyle/>
          <a:p>
            <a:r>
              <a:rPr lang="en-US" b="1" u="sng"/>
              <a:t>Elective offerings</a:t>
            </a:r>
          </a:p>
        </p:txBody>
      </p:sp>
      <p:sp>
        <p:nvSpPr>
          <p:cNvPr id="23" name="Isosceles Triangle 8">
            <a:extLst>
              <a:ext uri="{FF2B5EF4-FFF2-40B4-BE49-F238E27FC236}">
                <a16:creationId xmlns:a16="http://schemas.microsoft.com/office/drawing/2014/main" id="{E6A6F1FE-CAF9-40F6-AFC5-320EE66EA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1414915"/>
            <a:ext cx="4414801" cy="4626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AVID</a:t>
            </a:r>
          </a:p>
          <a:p>
            <a:pPr>
              <a:lnSpc>
                <a:spcPct val="90000"/>
              </a:lnSpc>
            </a:pPr>
            <a:r>
              <a:rPr lang="en-US"/>
              <a:t>Art</a:t>
            </a:r>
          </a:p>
          <a:p>
            <a:pPr>
              <a:lnSpc>
                <a:spcPct val="90000"/>
              </a:lnSpc>
            </a:pPr>
            <a:r>
              <a:rPr lang="en-US"/>
              <a:t>Band</a:t>
            </a:r>
          </a:p>
          <a:p>
            <a:pPr>
              <a:lnSpc>
                <a:spcPct val="90000"/>
              </a:lnSpc>
            </a:pPr>
            <a:r>
              <a:rPr lang="en-US"/>
              <a:t>Chorus</a:t>
            </a:r>
          </a:p>
          <a:p>
            <a:pPr>
              <a:lnSpc>
                <a:spcPct val="90000"/>
              </a:lnSpc>
            </a:pPr>
            <a:r>
              <a:rPr lang="en-US"/>
              <a:t>Computer Applications</a:t>
            </a:r>
          </a:p>
          <a:p>
            <a:pPr>
              <a:lnSpc>
                <a:spcPct val="90000"/>
              </a:lnSpc>
            </a:pPr>
            <a:r>
              <a:rPr lang="en-US"/>
              <a:t>Orchestra</a:t>
            </a:r>
          </a:p>
          <a:p>
            <a:pPr>
              <a:lnSpc>
                <a:spcPct val="90000"/>
              </a:lnSpc>
            </a:pPr>
            <a:r>
              <a:rPr lang="en-US"/>
              <a:t>PE</a:t>
            </a:r>
          </a:p>
          <a:p>
            <a:pPr>
              <a:lnSpc>
                <a:spcPct val="90000"/>
              </a:lnSpc>
            </a:pPr>
            <a:r>
              <a:rPr lang="en-US"/>
              <a:t>STEM (Design and Modeling)</a:t>
            </a:r>
          </a:p>
          <a:p>
            <a:pPr>
              <a:lnSpc>
                <a:spcPct val="90000"/>
              </a:lnSpc>
            </a:pPr>
            <a:r>
              <a:rPr lang="en-US"/>
              <a:t>Spanish</a:t>
            </a:r>
          </a:p>
          <a:p>
            <a:pPr>
              <a:lnSpc>
                <a:spcPct val="90000"/>
              </a:lnSpc>
            </a:pPr>
            <a:r>
              <a:rPr lang="en-US"/>
              <a:t>Theatre/Musical Theatre</a:t>
            </a:r>
          </a:p>
        </p:txBody>
      </p:sp>
      <p:pic>
        <p:nvPicPr>
          <p:cNvPr id="13" name="Picture 12" descr="A picture containing text, indoor, cluttered, clothes&#10;&#10;Description automatically generated">
            <a:extLst>
              <a:ext uri="{FF2B5EF4-FFF2-40B4-BE49-F238E27FC236}">
                <a16:creationId xmlns:a16="http://schemas.microsoft.com/office/drawing/2014/main" id="{B77E8C49-3654-44BC-8B34-C1D5EDB92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681"/>
          <a:stretch/>
        </p:blipFill>
        <p:spPr>
          <a:xfrm rot="5400000">
            <a:off x="4949966" y="980366"/>
            <a:ext cx="2600821" cy="1859286"/>
          </a:xfrm>
          <a:prstGeom prst="rect">
            <a:avLst/>
          </a:prstGeom>
        </p:spPr>
      </p:pic>
      <p:pic>
        <p:nvPicPr>
          <p:cNvPr id="7" name="Picture 6" descr="A picture containing text, indoor, purple&#10;&#10;Description automatically generated">
            <a:extLst>
              <a:ext uri="{FF2B5EF4-FFF2-40B4-BE49-F238E27FC236}">
                <a16:creationId xmlns:a16="http://schemas.microsoft.com/office/drawing/2014/main" id="{E7AFA398-3BEC-4D94-A956-3D360EC98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03" r="8502" b="-5"/>
          <a:stretch/>
        </p:blipFill>
        <p:spPr>
          <a:xfrm>
            <a:off x="7408619" y="609600"/>
            <a:ext cx="1865379" cy="2600820"/>
          </a:xfrm>
          <a:prstGeom prst="rect">
            <a:avLst/>
          </a:prstGeom>
        </p:spPr>
      </p:pic>
      <p:pic>
        <p:nvPicPr>
          <p:cNvPr id="11" name="Picture 10" descr="A group of people playing pool&#10;&#10;Description automatically generated with medium confidence">
            <a:extLst>
              <a:ext uri="{FF2B5EF4-FFF2-40B4-BE49-F238E27FC236}">
                <a16:creationId xmlns:a16="http://schemas.microsoft.com/office/drawing/2014/main" id="{9A70034C-9E9E-4A04-A49A-A6E29F74A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31" r="24063" b="-1"/>
          <a:stretch/>
        </p:blipFill>
        <p:spPr>
          <a:xfrm>
            <a:off x="5321843" y="3439022"/>
            <a:ext cx="1858178" cy="2589730"/>
          </a:xfrm>
          <a:prstGeom prst="rect">
            <a:avLst/>
          </a:prstGeom>
        </p:spPr>
      </p:pic>
      <p:pic>
        <p:nvPicPr>
          <p:cNvPr id="16" name="Picture 15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FB277D73-1ED0-48E3-87DA-B891D5C59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4" r="27139" b="-4"/>
          <a:stretch/>
        </p:blipFill>
        <p:spPr>
          <a:xfrm>
            <a:off x="7408620" y="3439021"/>
            <a:ext cx="1865380" cy="25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6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a2f3884f-f857-499e-88ab-1be312d053d2" xsi:nil="true"/>
    <FolderType xmlns="a2f3884f-f857-499e-88ab-1be312d053d2" xsi:nil="true"/>
    <Students xmlns="a2f3884f-f857-499e-88ab-1be312d053d2">
      <UserInfo>
        <DisplayName/>
        <AccountId xsi:nil="true"/>
        <AccountType/>
      </UserInfo>
    </Students>
    <Student_Groups xmlns="a2f3884f-f857-499e-88ab-1be312d053d2">
      <UserInfo>
        <DisplayName/>
        <AccountId xsi:nil="true"/>
        <AccountType/>
      </UserInfo>
    </Student_Groups>
    <Templates xmlns="a2f3884f-f857-499e-88ab-1be312d053d2" xsi:nil="true"/>
    <Self_Registration_Enabled xmlns="a2f3884f-f857-499e-88ab-1be312d053d2" xsi:nil="true"/>
    <Has_Teacher_Only_SectionGroup xmlns="a2f3884f-f857-499e-88ab-1be312d053d2" xsi:nil="true"/>
    <Is_Collaboration_Space_Locked xmlns="a2f3884f-f857-499e-88ab-1be312d053d2" xsi:nil="true"/>
    <Invited_Teachers xmlns="a2f3884f-f857-499e-88ab-1be312d053d2" xsi:nil="true"/>
    <Invited_Students xmlns="a2f3884f-f857-499e-88ab-1be312d053d2" xsi:nil="true"/>
    <Teachers xmlns="a2f3884f-f857-499e-88ab-1be312d053d2">
      <UserInfo>
        <DisplayName/>
        <AccountId xsi:nil="true"/>
        <AccountType/>
      </UserInfo>
    </Teachers>
    <DefaultSectionNames xmlns="a2f3884f-f857-499e-88ab-1be312d053d2" xsi:nil="true"/>
    <AppVersion xmlns="a2f3884f-f857-499e-88ab-1be312d053d2" xsi:nil="true"/>
    <Owner xmlns="a2f3884f-f857-499e-88ab-1be312d053d2">
      <UserInfo>
        <DisplayName/>
        <AccountId xsi:nil="true"/>
        <AccountType/>
      </UserInfo>
    </Owner>
    <CultureName xmlns="a2f3884f-f857-499e-88ab-1be312d053d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EDCB7A793A9B4CAE4D2CCDE746E7E5" ma:contentTypeVersion="28" ma:contentTypeDescription="Create a new document." ma:contentTypeScope="" ma:versionID="690c5e928ea8351e7dcec79131519101">
  <xsd:schema xmlns:xsd="http://www.w3.org/2001/XMLSchema" xmlns:xs="http://www.w3.org/2001/XMLSchema" xmlns:p="http://schemas.microsoft.com/office/2006/metadata/properties" xmlns:ns3="a2f3884f-f857-499e-88ab-1be312d053d2" xmlns:ns4="e0538447-e6ea-457d-8b93-61504527ac4b" targetNamespace="http://schemas.microsoft.com/office/2006/metadata/properties" ma:root="true" ma:fieldsID="6c4013e7cac46d97c63d239621ab921a" ns3:_="" ns4:_="">
    <xsd:import namespace="a2f3884f-f857-499e-88ab-1be312d053d2"/>
    <xsd:import namespace="e0538447-e6ea-457d-8b93-61504527ac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3884f-f857-499e-88ab-1be312d053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Owner" ma:index="1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4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DateTaken" ma:index="2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9" nillable="true" ma:displayName="MediaServiceLocation" ma:description="" ma:internalName="MediaServiceLocation" ma:readOnly="true">
      <xsd:simpleType>
        <xsd:restriction base="dms:Text"/>
      </xsd:simpleType>
    </xsd:element>
    <xsd:element name="MediaServiceAutoTags" ma:index="30" nillable="true" ma:displayName="MediaServiceAutoTags" ma:internalName="MediaServiceAutoTags" ma:readOnly="true">
      <xsd:simpleType>
        <xsd:restriction base="dms:Text"/>
      </xsd:simpleType>
    </xsd:element>
    <xsd:element name="MediaServiceOCR" ma:index="3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38447-e6ea-457d-8b93-61504527ac4b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7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9C7BB0-E5F2-4D8B-81C6-7C375A3ACAF1}">
  <ds:schemaRefs>
    <ds:schemaRef ds:uri="a2f3884f-f857-499e-88ab-1be312d053d2"/>
    <ds:schemaRef ds:uri="e0538447-e6ea-457d-8b93-61504527ac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DD550B3-79B9-4B73-990E-F7133F7861FE}">
  <ds:schemaRefs>
    <ds:schemaRef ds:uri="a2f3884f-f857-499e-88ab-1be312d053d2"/>
    <ds:schemaRef ds:uri="e0538447-e6ea-457d-8b93-61504527ac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8A23D3D-1B5C-4ADB-BACF-49535D6A670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d30f33f-8bbb-4685-804b-9afcd2d1658d}" enabled="0" method="" siteId="{7d30f33f-8bbb-4685-804b-9afcd2d1658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206</TotalTime>
  <Words>597</Words>
  <Application>Microsoft Office PowerPoint</Application>
  <PresentationFormat>Widescreen</PresentationFormat>
  <Paragraphs>127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Facet</vt:lpstr>
      <vt:lpstr>Welcome to Narcoossee Middle School </vt:lpstr>
      <vt:lpstr>NCMS Administration</vt:lpstr>
      <vt:lpstr>PBIS – BEARS Expectations</vt:lpstr>
      <vt:lpstr>We are Narcoossee!</vt:lpstr>
      <vt:lpstr>Extra Curricular Activities</vt:lpstr>
      <vt:lpstr>Dress Code </vt:lpstr>
      <vt:lpstr>Your Personal School Schedule</vt:lpstr>
      <vt:lpstr>An Example of a Finalized Schedule</vt:lpstr>
      <vt:lpstr>Elective offerings</vt:lpstr>
      <vt:lpstr>PowerPoint Presentation</vt:lpstr>
      <vt:lpstr>Band – Full Year </vt:lpstr>
      <vt:lpstr>Chorus – Full Year </vt:lpstr>
      <vt:lpstr>Musical Theatre – Full Year </vt:lpstr>
      <vt:lpstr>Orchestra – Full Year </vt:lpstr>
      <vt:lpstr>6th Grade STEM – Full Year  </vt:lpstr>
      <vt:lpstr>Acting/Drama Half Year  </vt:lpstr>
      <vt:lpstr>Physical Education Half Year  </vt:lpstr>
      <vt:lpstr>Visual Art - Half Year  </vt:lpstr>
      <vt:lpstr>Understanding Music - Half Year  </vt:lpstr>
      <vt:lpstr>Exploratory Spanish - Half Year  </vt:lpstr>
      <vt:lpstr>NCMS Website--osceolaschools.net/ncms </vt:lpstr>
      <vt:lpstr>osceolaschools.net/ncms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Narcoossee Middle School</dc:title>
  <dc:creator>Marcia Clevenger</dc:creator>
  <cp:lastModifiedBy>Jane Mabra</cp:lastModifiedBy>
  <cp:revision>4</cp:revision>
  <cp:lastPrinted>2020-01-15T21:12:33Z</cp:lastPrinted>
  <dcterms:created xsi:type="dcterms:W3CDTF">2020-01-13T19:29:49Z</dcterms:created>
  <dcterms:modified xsi:type="dcterms:W3CDTF">2023-02-03T18:18:29Z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0x01010013EDCB7A793A9B4CAE4D2CCDE746E7E5</vt:lpwstr>
  </property>
</Properties>
</file>